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Bitter Medium"/>
      <p:regular r:id="rId16"/>
    </p:embeddedFont>
    <p:embeddedFont>
      <p:font typeface="Bitter Medium"/>
      <p:regular r:id="rId17"/>
    </p:embeddedFont>
    <p:embeddedFont>
      <p:font typeface="Bitter Medium"/>
      <p:regular r:id="rId18"/>
    </p:embeddedFont>
    <p:embeddedFont>
      <p:font typeface="Bitter Medium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svg"/><Relationship Id="rId13" Type="http://schemas.openxmlformats.org/officeDocument/2006/relationships/slideLayout" Target="../slideLayouts/slideLayout8.xml"/><Relationship Id="rId1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SQL Data Cleaning Project: Global Layoffs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1828"/>
            <a:ext cx="594145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Data Cleaning Blueprint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31243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667476"/>
            <a:ext cx="4196358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841784"/>
            <a:ext cx="380714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Establish a Staging Area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3403163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a working copy of your raw data to ensure data integrity and traceability.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31243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667476"/>
            <a:ext cx="4196358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2841784"/>
            <a:ext cx="419635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Identify &amp; Remove Duplicates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216962" y="3828455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Pinpoint and eliminate redundant entries that can skew analysis.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31243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667476"/>
            <a:ext cx="4196358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2841784"/>
            <a:ext cx="419635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Standardize &amp; Correct Data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9640133" y="3828455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Unify inconsistent formats and rectify errors for uniform data representation.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5109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06139"/>
            <a:ext cx="6407944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48044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Address Null Values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793790" y="6041827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Strategically handle missing data points, either by imputation or removal.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5109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06139"/>
            <a:ext cx="6407944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480447"/>
            <a:ext cx="391120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Refine Dataset Structure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7428548" y="6041827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Remove unnecessary columns or rows to streamline the dataset for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932" y="469821"/>
            <a:ext cx="3909893" cy="427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Step 1: Staging Your Data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97932" y="1323856"/>
            <a:ext cx="2562582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Why Stage Data?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97932" y="1814870"/>
            <a:ext cx="6508909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Preserve raw data source.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7932" y="2148007"/>
            <a:ext cx="6508909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Isolate cleaning operations.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7932" y="2481143"/>
            <a:ext cx="6508909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Facilitate iterative cleaning.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97932" y="2925247"/>
            <a:ext cx="2562582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GML Code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597932" y="3437692"/>
            <a:ext cx="6508909" cy="1896428"/>
          </a:xfrm>
          <a:prstGeom prst="roundRect">
            <a:avLst>
              <a:gd name="adj" fmla="val 3784"/>
            </a:avLst>
          </a:prstGeom>
          <a:solidFill>
            <a:srgbClr val="F2EBE3"/>
          </a:solidFill>
          <a:ln/>
        </p:spPr>
      </p:sp>
      <p:sp>
        <p:nvSpPr>
          <p:cNvPr id="9" name="Shape 7"/>
          <p:cNvSpPr/>
          <p:nvPr/>
        </p:nvSpPr>
        <p:spPr>
          <a:xfrm>
            <a:off x="589478" y="3437692"/>
            <a:ext cx="6525816" cy="1896428"/>
          </a:xfrm>
          <a:prstGeom prst="roundRect">
            <a:avLst>
              <a:gd name="adj" fmla="val 1351"/>
            </a:avLst>
          </a:prstGeom>
          <a:solidFill>
            <a:srgbClr val="F2EBE3"/>
          </a:solidFill>
          <a:ln/>
        </p:spPr>
      </p:sp>
      <p:sp>
        <p:nvSpPr>
          <p:cNvPr id="10" name="Text 8"/>
          <p:cNvSpPr/>
          <p:nvPr/>
        </p:nvSpPr>
        <p:spPr>
          <a:xfrm>
            <a:off x="760214" y="3565803"/>
            <a:ext cx="6184344" cy="1640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world_layoffs.layoffs_staging 
LIKE world_layoffs.layoffs;
INSERT layoffs_staging 
SELECT * FROM world_layoffs.layoffs;
</a:t>
            </a:r>
            <a:endParaRPr lang="en-US" sz="13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1179" y="1345287"/>
            <a:ext cx="6508909" cy="6508909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531179" y="8046363"/>
            <a:ext cx="6508909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staging table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acts as a safe environment where you can perform all your cleaning operations without altering the original raw data. 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39971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Step 2: Identifying &amp; Removing Duplicates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86737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Duplicate records can significantly impact your analysis, leading to inflated counts or incorrect aggregations. 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162169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Detecting Duplicates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396835" y="1502331"/>
            <a:ext cx="6780014" cy="1984534"/>
          </a:xfrm>
          <a:prstGeom prst="roundRect">
            <a:avLst>
              <a:gd name="adj" fmla="val 2400"/>
            </a:avLst>
          </a:prstGeom>
          <a:solidFill>
            <a:srgbClr val="F2EBE3"/>
          </a:solidFill>
          <a:ln/>
        </p:spPr>
      </p:sp>
      <p:sp>
        <p:nvSpPr>
          <p:cNvPr id="6" name="Shape 4"/>
          <p:cNvSpPr/>
          <p:nvPr/>
        </p:nvSpPr>
        <p:spPr>
          <a:xfrm>
            <a:off x="391239" y="1502331"/>
            <a:ext cx="6791206" cy="1984534"/>
          </a:xfrm>
          <a:prstGeom prst="roundRect">
            <a:avLst>
              <a:gd name="adj" fmla="val 857"/>
            </a:avLst>
          </a:prstGeom>
          <a:solidFill>
            <a:srgbClr val="F2EBE3"/>
          </a:solidFill>
          <a:ln/>
        </p:spPr>
      </p:sp>
      <p:sp>
        <p:nvSpPr>
          <p:cNvPr id="7" name="Text 5"/>
          <p:cNvSpPr/>
          <p:nvPr/>
        </p:nvSpPr>
        <p:spPr>
          <a:xfrm>
            <a:off x="504587" y="1587341"/>
            <a:ext cx="656451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*, 
ROW_NUMBER() OVER (
PARTITION BY company, location, 
industry, total_laid_off, 
percentage_laid_off, date, 
stage, country, 
funds_raised_millions 
) AS row_num 
FROM world_layoffs.layoffs_staging;
</a:t>
            </a:r>
            <a:endParaRPr lang="en-US" sz="8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171" y="892850"/>
            <a:ext cx="6780014" cy="678001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61171" y="780038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7461171" y="8095178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Removing Duplicates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7461171" y="8421172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robust approach involves creating a temporary table to store the processed data, ensuring that only unique records are retained. This method is often preferred over direct deletion for better control and verification.</a:t>
            </a:r>
            <a:endParaRPr lang="en-US" sz="850" dirty="0"/>
          </a:p>
        </p:txBody>
      </p:sp>
      <p:sp>
        <p:nvSpPr>
          <p:cNvPr id="12" name="Shape 9"/>
          <p:cNvSpPr/>
          <p:nvPr/>
        </p:nvSpPr>
        <p:spPr>
          <a:xfrm>
            <a:off x="7461171" y="8911590"/>
            <a:ext cx="6780014" cy="2347436"/>
          </a:xfrm>
          <a:prstGeom prst="roundRect">
            <a:avLst>
              <a:gd name="adj" fmla="val 2029"/>
            </a:avLst>
          </a:prstGeom>
          <a:solidFill>
            <a:srgbClr val="F2EBE3"/>
          </a:solidFill>
          <a:ln/>
        </p:spPr>
      </p:sp>
      <p:sp>
        <p:nvSpPr>
          <p:cNvPr id="13" name="Shape 10"/>
          <p:cNvSpPr/>
          <p:nvPr/>
        </p:nvSpPr>
        <p:spPr>
          <a:xfrm>
            <a:off x="7455575" y="8911590"/>
            <a:ext cx="6791206" cy="2347436"/>
          </a:xfrm>
          <a:prstGeom prst="roundRect">
            <a:avLst>
              <a:gd name="adj" fmla="val 725"/>
            </a:avLst>
          </a:prstGeom>
          <a:solidFill>
            <a:srgbClr val="F2EBE3"/>
          </a:solidFill>
          <a:ln/>
        </p:spPr>
      </p:sp>
      <p:sp>
        <p:nvSpPr>
          <p:cNvPr id="14" name="Text 11"/>
          <p:cNvSpPr/>
          <p:nvPr/>
        </p:nvSpPr>
        <p:spPr>
          <a:xfrm>
            <a:off x="7568922" y="8996601"/>
            <a:ext cx="656451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world_layoffs.layoffs_staging2 (
... -- all columns from original table
row_num INT );
INSERT INTO world_layoffs.layoffs_staging2 (
... -- all columns
) SELECT ..., ROW_NUMBER() OVER (...) AS row_num 
FROM world_layoffs.layoffs_staging;
DELETE FROM world_layoffs.layoffs_staging2 
WHERE row_num &gt;= 2;
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953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0662" y="2332315"/>
            <a:ext cx="4941451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Step 3: Standardizing Data Formats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530662" y="2938701"/>
            <a:ext cx="13569077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Standardizing data ensures that all entries for a given attribute are uniform. This includes correcting typos, unifying categorical values, and formatting dates correctly.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30662" y="3351848"/>
            <a:ext cx="4421981" cy="4440793"/>
          </a:xfrm>
          <a:prstGeom prst="roundRect">
            <a:avLst>
              <a:gd name="adj" fmla="val 1654"/>
            </a:avLst>
          </a:prstGeom>
          <a:solidFill>
            <a:srgbClr val="FFF8F0"/>
          </a:solidFill>
          <a:ln w="15240">
            <a:solidFill>
              <a:srgbClr val="E2C8B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15422" y="3351848"/>
            <a:ext cx="60960" cy="4440793"/>
          </a:xfrm>
          <a:prstGeom prst="roundRect">
            <a:avLst>
              <a:gd name="adj" fmla="val 104472"/>
            </a:avLst>
          </a:prstGeom>
          <a:solidFill>
            <a:srgbClr val="D2600F"/>
          </a:solidFill>
          <a:ln/>
        </p:spPr>
      </p:sp>
      <p:sp>
        <p:nvSpPr>
          <p:cNvPr id="7" name="Text 4"/>
          <p:cNvSpPr/>
          <p:nvPr/>
        </p:nvSpPr>
        <p:spPr>
          <a:xfrm>
            <a:off x="743188" y="3518654"/>
            <a:ext cx="2399109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Consolidate Industries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3188" y="3893820"/>
            <a:ext cx="4042648" cy="485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Group similar categories like 'Crypto Currency' and 'CryptoCurrency' into a single 'Crypto' entry.</a:t>
            </a:r>
            <a:endParaRPr lang="en-US" sz="11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88" y="4549616"/>
            <a:ext cx="3743444" cy="1990130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743188" y="6710243"/>
            <a:ext cx="4042648" cy="712708"/>
          </a:xfrm>
          <a:prstGeom prst="roundRect">
            <a:avLst>
              <a:gd name="adj" fmla="val 8936"/>
            </a:avLst>
          </a:prstGeom>
          <a:solidFill>
            <a:srgbClr val="F2EBE3"/>
          </a:solidFill>
          <a:ln/>
        </p:spPr>
      </p:sp>
      <p:sp>
        <p:nvSpPr>
          <p:cNvPr id="11" name="Shape 7"/>
          <p:cNvSpPr/>
          <p:nvPr/>
        </p:nvSpPr>
        <p:spPr>
          <a:xfrm>
            <a:off x="735687" y="6710243"/>
            <a:ext cx="4057650" cy="712708"/>
          </a:xfrm>
          <a:prstGeom prst="roundRect">
            <a:avLst>
              <a:gd name="adj" fmla="val 3191"/>
            </a:avLst>
          </a:prstGeom>
          <a:solidFill>
            <a:srgbClr val="F2EBE3"/>
          </a:solidFill>
          <a:ln/>
        </p:spPr>
      </p:sp>
      <p:sp>
        <p:nvSpPr>
          <p:cNvPr id="12" name="Text 8"/>
          <p:cNvSpPr/>
          <p:nvPr/>
        </p:nvSpPr>
        <p:spPr>
          <a:xfrm>
            <a:off x="887254" y="6823948"/>
            <a:ext cx="3754517" cy="485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150" dirty="0"/>
          </a:p>
        </p:txBody>
      </p:sp>
      <p:sp>
        <p:nvSpPr>
          <p:cNvPr id="13" name="Shape 9"/>
          <p:cNvSpPr/>
          <p:nvPr/>
        </p:nvSpPr>
        <p:spPr>
          <a:xfrm>
            <a:off x="5104209" y="3351848"/>
            <a:ext cx="4421981" cy="4440793"/>
          </a:xfrm>
          <a:prstGeom prst="roundRect">
            <a:avLst>
              <a:gd name="adj" fmla="val 1654"/>
            </a:avLst>
          </a:prstGeom>
          <a:solidFill>
            <a:srgbClr val="FFF8F0"/>
          </a:solidFill>
          <a:ln w="15240">
            <a:solidFill>
              <a:srgbClr val="E2C8B5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5088969" y="3351848"/>
            <a:ext cx="60960" cy="4440793"/>
          </a:xfrm>
          <a:prstGeom prst="roundRect">
            <a:avLst>
              <a:gd name="adj" fmla="val 104472"/>
            </a:avLst>
          </a:prstGeom>
          <a:solidFill>
            <a:srgbClr val="D2600F"/>
          </a:solidFill>
          <a:ln/>
        </p:spPr>
      </p:sp>
      <p:sp>
        <p:nvSpPr>
          <p:cNvPr id="15" name="Text 11"/>
          <p:cNvSpPr/>
          <p:nvPr/>
        </p:nvSpPr>
        <p:spPr>
          <a:xfrm>
            <a:off x="5316736" y="3518654"/>
            <a:ext cx="2308860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Clean Country Names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5316736" y="3893820"/>
            <a:ext cx="4042648" cy="485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Remove trailing punctuation or extra spaces from country names.</a:t>
            </a:r>
            <a:endParaRPr lang="en-US" sz="1150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736" y="4549616"/>
            <a:ext cx="4042648" cy="2193012"/>
          </a:xfrm>
          <a:prstGeom prst="rect">
            <a:avLst/>
          </a:prstGeom>
        </p:spPr>
      </p:pic>
      <p:sp>
        <p:nvSpPr>
          <p:cNvPr id="18" name="Shape 13"/>
          <p:cNvSpPr/>
          <p:nvPr/>
        </p:nvSpPr>
        <p:spPr>
          <a:xfrm>
            <a:off x="5316736" y="6913126"/>
            <a:ext cx="4042648" cy="712708"/>
          </a:xfrm>
          <a:prstGeom prst="roundRect">
            <a:avLst>
              <a:gd name="adj" fmla="val 8936"/>
            </a:avLst>
          </a:prstGeom>
          <a:solidFill>
            <a:srgbClr val="F2EBE3"/>
          </a:solidFill>
          <a:ln/>
        </p:spPr>
      </p:sp>
      <p:sp>
        <p:nvSpPr>
          <p:cNvPr id="19" name="Shape 14"/>
          <p:cNvSpPr/>
          <p:nvPr/>
        </p:nvSpPr>
        <p:spPr>
          <a:xfrm>
            <a:off x="5309235" y="6913126"/>
            <a:ext cx="4057650" cy="712708"/>
          </a:xfrm>
          <a:prstGeom prst="roundRect">
            <a:avLst>
              <a:gd name="adj" fmla="val 3191"/>
            </a:avLst>
          </a:prstGeom>
          <a:solidFill>
            <a:srgbClr val="F2EBE3"/>
          </a:solidFill>
          <a:ln/>
        </p:spPr>
      </p:sp>
      <p:sp>
        <p:nvSpPr>
          <p:cNvPr id="20" name="Text 15"/>
          <p:cNvSpPr/>
          <p:nvPr/>
        </p:nvSpPr>
        <p:spPr>
          <a:xfrm>
            <a:off x="5460802" y="7026831"/>
            <a:ext cx="3754517" cy="485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150" dirty="0"/>
          </a:p>
        </p:txBody>
      </p:sp>
      <p:sp>
        <p:nvSpPr>
          <p:cNvPr id="21" name="Shape 16"/>
          <p:cNvSpPr/>
          <p:nvPr/>
        </p:nvSpPr>
        <p:spPr>
          <a:xfrm>
            <a:off x="9677757" y="3351848"/>
            <a:ext cx="4421981" cy="4440793"/>
          </a:xfrm>
          <a:prstGeom prst="roundRect">
            <a:avLst>
              <a:gd name="adj" fmla="val 1654"/>
            </a:avLst>
          </a:prstGeom>
          <a:solidFill>
            <a:srgbClr val="FFF8F0"/>
          </a:solidFill>
          <a:ln w="15240">
            <a:solidFill>
              <a:srgbClr val="E2C8B5"/>
            </a:solidFill>
            <a:prstDash val="solid"/>
          </a:ln>
        </p:spPr>
      </p:sp>
      <p:sp>
        <p:nvSpPr>
          <p:cNvPr id="22" name="Shape 17"/>
          <p:cNvSpPr/>
          <p:nvPr/>
        </p:nvSpPr>
        <p:spPr>
          <a:xfrm>
            <a:off x="9662517" y="3351848"/>
            <a:ext cx="60960" cy="4440793"/>
          </a:xfrm>
          <a:prstGeom prst="roundRect">
            <a:avLst>
              <a:gd name="adj" fmla="val 104472"/>
            </a:avLst>
          </a:prstGeom>
          <a:solidFill>
            <a:srgbClr val="D2600F"/>
          </a:solidFill>
          <a:ln/>
        </p:spPr>
      </p:sp>
      <p:sp>
        <p:nvSpPr>
          <p:cNvPr id="23" name="Text 18"/>
          <p:cNvSpPr/>
          <p:nvPr/>
        </p:nvSpPr>
        <p:spPr>
          <a:xfrm>
            <a:off x="9890284" y="3518654"/>
            <a:ext cx="227445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Format Date Fields</a:t>
            </a:r>
            <a:endParaRPr lang="en-US" sz="1750" dirty="0"/>
          </a:p>
        </p:txBody>
      </p:sp>
      <p:sp>
        <p:nvSpPr>
          <p:cNvPr id="24" name="Text 19"/>
          <p:cNvSpPr/>
          <p:nvPr/>
        </p:nvSpPr>
        <p:spPr>
          <a:xfrm>
            <a:off x="9890284" y="3893820"/>
            <a:ext cx="4042648" cy="485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Convert date strings into a consistent 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DATE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format for accurate temporal analysis.</a:t>
            </a:r>
            <a:endParaRPr lang="en-US" sz="1150" dirty="0"/>
          </a:p>
        </p:txBody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284" y="4549616"/>
            <a:ext cx="4042648" cy="2073354"/>
          </a:xfrm>
          <a:prstGeom prst="rect">
            <a:avLst/>
          </a:prstGeom>
        </p:spPr>
      </p:pic>
      <p:sp>
        <p:nvSpPr>
          <p:cNvPr id="26" name="Shape 20"/>
          <p:cNvSpPr/>
          <p:nvPr/>
        </p:nvSpPr>
        <p:spPr>
          <a:xfrm>
            <a:off x="9890284" y="6793468"/>
            <a:ext cx="4042648" cy="712708"/>
          </a:xfrm>
          <a:prstGeom prst="roundRect">
            <a:avLst>
              <a:gd name="adj" fmla="val 8936"/>
            </a:avLst>
          </a:prstGeom>
          <a:solidFill>
            <a:srgbClr val="F2EBE3"/>
          </a:solidFill>
          <a:ln/>
        </p:spPr>
      </p:sp>
      <p:sp>
        <p:nvSpPr>
          <p:cNvPr id="27" name="Shape 21"/>
          <p:cNvSpPr/>
          <p:nvPr/>
        </p:nvSpPr>
        <p:spPr>
          <a:xfrm>
            <a:off x="9882783" y="6793468"/>
            <a:ext cx="4057650" cy="712708"/>
          </a:xfrm>
          <a:prstGeom prst="roundRect">
            <a:avLst>
              <a:gd name="adj" fmla="val 3191"/>
            </a:avLst>
          </a:prstGeom>
          <a:solidFill>
            <a:srgbClr val="F2EBE3"/>
          </a:solidFill>
          <a:ln/>
        </p:spPr>
      </p:sp>
      <p:sp>
        <p:nvSpPr>
          <p:cNvPr id="28" name="Text 22"/>
          <p:cNvSpPr/>
          <p:nvPr/>
        </p:nvSpPr>
        <p:spPr>
          <a:xfrm>
            <a:off x="10034349" y="6907173"/>
            <a:ext cx="3754517" cy="485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4599" y="475059"/>
            <a:ext cx="547080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Handling Nulls and Empty Strings</a:t>
            </a:r>
            <a:endParaRPr lang="en-US" sz="2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99" y="1360289"/>
            <a:ext cx="6499860" cy="64998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33561" y="1321356"/>
            <a:ext cx="6499860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categorical fields, it's often beneficial to convert empty strings to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NULL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easier processing and consistent handling.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533561" y="2046803"/>
            <a:ext cx="3192661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Converting Blanks to Nulls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7533561" y="2565083"/>
            <a:ext cx="6499860" cy="1364456"/>
          </a:xfrm>
          <a:prstGeom prst="roundRect">
            <a:avLst>
              <a:gd name="adj" fmla="val 5318"/>
            </a:avLst>
          </a:prstGeom>
          <a:solidFill>
            <a:srgbClr val="F2EBE3"/>
          </a:solidFill>
          <a:ln/>
        </p:spPr>
      </p:sp>
      <p:sp>
        <p:nvSpPr>
          <p:cNvPr id="7" name="Shape 4"/>
          <p:cNvSpPr/>
          <p:nvPr/>
        </p:nvSpPr>
        <p:spPr>
          <a:xfrm>
            <a:off x="7524988" y="2565083"/>
            <a:ext cx="6517005" cy="1364456"/>
          </a:xfrm>
          <a:prstGeom prst="roundRect">
            <a:avLst>
              <a:gd name="adj" fmla="val 1899"/>
            </a:avLst>
          </a:prstGeom>
          <a:solidFill>
            <a:srgbClr val="F2EBE3"/>
          </a:solidFill>
          <a:ln/>
        </p:spPr>
      </p:sp>
      <p:sp>
        <p:nvSpPr>
          <p:cNvPr id="8" name="Text 5"/>
          <p:cNvSpPr/>
          <p:nvPr/>
        </p:nvSpPr>
        <p:spPr>
          <a:xfrm>
            <a:off x="7697748" y="2694623"/>
            <a:ext cx="6171486" cy="1105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 world_layoffs.layoffs_staging2 
SET industry = NULL 
WHERE industry = '';
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533561" y="4123849"/>
            <a:ext cx="6499860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fields where a valid value exists for other records of the same entity (e.g., company), you can impute missing values by joining the table to itself.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533561" y="4849297"/>
            <a:ext cx="299680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Imputing Missing Values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7533561" y="5367576"/>
            <a:ext cx="6499860" cy="2193488"/>
          </a:xfrm>
          <a:prstGeom prst="roundRect">
            <a:avLst>
              <a:gd name="adj" fmla="val 3308"/>
            </a:avLst>
          </a:prstGeom>
          <a:solidFill>
            <a:srgbClr val="F2EBE3"/>
          </a:solidFill>
          <a:ln/>
        </p:spPr>
      </p:sp>
      <p:sp>
        <p:nvSpPr>
          <p:cNvPr id="12" name="Shape 9"/>
          <p:cNvSpPr/>
          <p:nvPr/>
        </p:nvSpPr>
        <p:spPr>
          <a:xfrm>
            <a:off x="7524988" y="5367576"/>
            <a:ext cx="6517005" cy="2193488"/>
          </a:xfrm>
          <a:prstGeom prst="roundRect">
            <a:avLst>
              <a:gd name="adj" fmla="val 1181"/>
            </a:avLst>
          </a:prstGeom>
          <a:solidFill>
            <a:srgbClr val="F2EBE3"/>
          </a:solidFill>
          <a:ln/>
        </p:spPr>
      </p:sp>
      <p:sp>
        <p:nvSpPr>
          <p:cNvPr id="13" name="Text 10"/>
          <p:cNvSpPr/>
          <p:nvPr/>
        </p:nvSpPr>
        <p:spPr>
          <a:xfrm>
            <a:off x="7697748" y="5497116"/>
            <a:ext cx="6171486" cy="193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 layoffs_staging2 t1
JOIN layoffs_staging2 t2
 ON t1.company = t2.company
SET t1.industry = t2.industry
WHERE t1.industry IS NULL
AND t2.industry IS NOT NULL;
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1532"/>
            <a:ext cx="654415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When to Handle Nulls: Insights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857256" y="1937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Total Laid Off: NULL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427684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Often indicates no layoffs for a period or company, or data was not reported.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85213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5633" y="2834997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1937266"/>
            <a:ext cx="34359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Percentage Laid Off: NULL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42768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Similar to total laid off, a missing percentage may mean zero layoffs or unknown figures.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185213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75201" y="2834997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208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Funds Raised: NULL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4698802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could imply self-funded companies, private funding not disclosed, or simply unrecorded data.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85213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5201" y="5094565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402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Decision Point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4517350"/>
            <a:ext cx="389870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 all nulls need imputation. Consider the context: if </a:t>
            </a:r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total_laid_off</a:t>
            </a:r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percentage_laid_off</a:t>
            </a:r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are both NULL, it might indicate rows that provide no value to layoff analysis.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185213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5633" y="5094565"/>
            <a:ext cx="339328" cy="33932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6722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It's crucial to evaluate each null column individually. For some, like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total_laid_off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percentage_laid_off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or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funds_raised_millions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nulls might be meaningful (e.g., no layoffs, no external funding) and should be left as is.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4543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826" y="580192"/>
            <a:ext cx="7667149" cy="1054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Step 4: Removing Useless Rows &amp; Columns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24826" y="1951553"/>
            <a:ext cx="7667149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final step involves refining your dataset by removing any data that doesn't contribute to your analytical goals. 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24826" y="2863929"/>
            <a:ext cx="7667149" cy="5010269"/>
          </a:xfrm>
          <a:prstGeom prst="roundRect">
            <a:avLst>
              <a:gd name="adj" fmla="val 17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443424" y="3082528"/>
            <a:ext cx="632936" cy="632936"/>
          </a:xfrm>
          <a:prstGeom prst="roundRect">
            <a:avLst>
              <a:gd name="adj" fmla="val 14445514"/>
            </a:avLst>
          </a:prstGeom>
          <a:solidFill>
            <a:srgbClr val="D2600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7494" y="3256598"/>
            <a:ext cx="284798" cy="2847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43424" y="3926443"/>
            <a:ext cx="3165038" cy="395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Identify &amp; Delete</a:t>
            </a:r>
            <a:endParaRPr lang="en-US" sz="2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424" y="4559260"/>
            <a:ext cx="7229951" cy="252150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443424" y="7318058"/>
            <a:ext cx="7229951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6940" y="3139559"/>
            <a:ext cx="4536519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Thank You. </a:t>
            </a:r>
            <a:endParaRPr lang="en-US" sz="3550" dirty="0"/>
          </a:p>
          <a:p>
            <a:pPr algn="ctr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Feedback welcome.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47271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 Palak Dave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2025-12-18T22:56:55Z</dcterms:created>
  <dcterms:modified xsi:type="dcterms:W3CDTF">2025-12-18T22:56:55Z</dcterms:modified>
</cp:coreProperties>
</file>